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83" r:id="rId2"/>
    <p:sldId id="351" r:id="rId3"/>
    <p:sldId id="353" r:id="rId4"/>
    <p:sldId id="349" r:id="rId5"/>
    <p:sldId id="346" r:id="rId6"/>
    <p:sldId id="348" r:id="rId7"/>
    <p:sldId id="347" r:id="rId8"/>
    <p:sldId id="358" r:id="rId9"/>
    <p:sldId id="356" r:id="rId10"/>
    <p:sldId id="357" r:id="rId11"/>
    <p:sldId id="352" r:id="rId12"/>
    <p:sldId id="355" r:id="rId13"/>
    <p:sldId id="343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768" userDrawn="1">
          <p15:clr>
            <a:srgbClr val="A4A3A4"/>
          </p15:clr>
        </p15:guide>
        <p15:guide id="3" orient="horz" pos="3888" userDrawn="1">
          <p15:clr>
            <a:srgbClr val="A4A3A4"/>
          </p15:clr>
        </p15:guide>
        <p15:guide id="4" pos="256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74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6" autoAdjust="0"/>
    <p:restoredTop sz="88512" autoAdjust="0"/>
  </p:normalViewPr>
  <p:slideViewPr>
    <p:cSldViewPr>
      <p:cViewPr varScale="1">
        <p:scale>
          <a:sx n="105" d="100"/>
          <a:sy n="105" d="100"/>
        </p:scale>
        <p:origin x="904" y="200"/>
      </p:cViewPr>
      <p:guideLst>
        <p:guide orient="horz" pos="2160"/>
        <p:guide orient="horz" pos="768"/>
        <p:guide orient="horz" pos="3888"/>
        <p:guide pos="256"/>
        <p:guide pos="3840"/>
        <p:guide pos="74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3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5F79E-610A-414D-87C7-EF4EF25DDB68}" type="datetimeFigureOut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66639-E2A2-4CEE-9E47-7B5D19ABFD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054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5FD47-42DA-4580-AF5B-71191955E9DC}" type="datetimeFigureOut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A1160-7D14-4365-9312-21C02B19A7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55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A1160-7D14-4365-9312-21C02B19A7E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830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A1160-7D14-4365-9312-21C02B19A7E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905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1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426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C41C27"/>
              </a:solidFill>
            </a:endParaRPr>
          </a:p>
        </p:txBody>
      </p:sp>
      <p:pic>
        <p:nvPicPr>
          <p:cNvPr id="10" name="Picture 9" descr="suga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1" y="97536"/>
            <a:ext cx="2586335" cy="664768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820416" y="5334000"/>
            <a:ext cx="9265920" cy="1420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Helvetica" pitchFamily="34" charset="0"/>
            </a:endParaRPr>
          </a:p>
        </p:txBody>
      </p:sp>
      <p:pic>
        <p:nvPicPr>
          <p:cNvPr id="12" name="Picture 11" descr="Template_2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400" y="5486401"/>
            <a:ext cx="1930400" cy="75740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812288" y="118872"/>
            <a:ext cx="9265920" cy="51389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  <a:latin typeface="Helvetic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146" y="6400801"/>
            <a:ext cx="12923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CC3300"/>
                </a:solidFill>
                <a:latin typeface="Humanst521 BT" pitchFamily="34" charset="0"/>
              </a:rPr>
              <a:t>www.nslgroup.co.in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31744" y="6412022"/>
            <a:ext cx="88392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Humanst521 BT" pitchFamily="34" charset="0"/>
              </a:rPr>
              <a:t>NSL Icon, 8-2-684/2/A, Road No.12, Banjara Hills, Hyderabad - 500 034, India  Ph: 91-40-30514444,  Fax: 91-40-23327919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946400" y="2286000"/>
            <a:ext cx="89408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Picture 16" descr="sug_logo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84800" y="533400"/>
            <a:ext cx="5687547" cy="1554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2800" y="3124200"/>
            <a:ext cx="7924800" cy="762000"/>
          </a:xfrm>
        </p:spPr>
        <p:txBody>
          <a:bodyPr>
            <a:noAutofit/>
          </a:bodyPr>
          <a:lstStyle>
            <a:lvl1pPr marL="0" algn="ctr" defTabSz="914400" rtl="0" eaLnBrk="1" latinLnBrk="0" hangingPunct="1">
              <a:defRPr lang="en-US" sz="3600" b="1" kern="1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4000" y="3886200"/>
            <a:ext cx="6400800" cy="381000"/>
          </a:xfrm>
        </p:spPr>
        <p:txBody>
          <a:bodyPr anchor="ctr">
            <a:norm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/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FDB88-0E7D-4AD5-A954-C5A7C41B45FC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/>
          <a:srcRect l="53267" t="44145" r="5392" b="12612"/>
          <a:stretch>
            <a:fillRect/>
          </a:stretch>
        </p:blipFill>
        <p:spPr bwMode="auto">
          <a:xfrm>
            <a:off x="5080000" y="5334000"/>
            <a:ext cx="5283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69D44-6187-499A-BA4E-25DC5356D6D4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28402" y="274639"/>
            <a:ext cx="553998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C80B-E2D5-481D-AA37-629F7152C55C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C3EA-2BBE-4EED-9A1C-1CF29028A3F1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707886"/>
          </a:xfrm>
        </p:spPr>
        <p:txBody>
          <a:bodyPr anchor="t"/>
          <a:lstStyle>
            <a:lvl1pPr algn="l">
              <a:defRPr sz="4000" b="1" cap="all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2F2D-6ADD-4452-B056-907AE7B8EEA9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3200" y="1143000"/>
            <a:ext cx="5791200" cy="5029200"/>
          </a:xfrm>
        </p:spPr>
        <p:txBody>
          <a:bodyPr>
            <a:normAutofit/>
          </a:bodyPr>
          <a:lstStyle>
            <a:lvl1pPr algn="just">
              <a:defRPr sz="1600"/>
            </a:lvl1pPr>
            <a:lvl2pPr algn="just">
              <a:defRPr sz="1400"/>
            </a:lvl2pPr>
            <a:lvl3pPr algn="just">
              <a:defRPr sz="1200"/>
            </a:lvl3pPr>
            <a:lvl4pPr algn="just">
              <a:defRPr sz="1100"/>
            </a:lvl4pPr>
            <a:lvl5pPr algn="just"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43000"/>
            <a:ext cx="5791200" cy="5029200"/>
          </a:xfrm>
        </p:spPr>
        <p:txBody>
          <a:bodyPr>
            <a:normAutofit/>
          </a:bodyPr>
          <a:lstStyle>
            <a:lvl1pPr algn="just">
              <a:defRPr sz="1600"/>
            </a:lvl1pPr>
            <a:lvl2pPr algn="just">
              <a:defRPr sz="1400"/>
            </a:lvl2pPr>
            <a:lvl3pPr algn="just">
              <a:defRPr sz="1200"/>
            </a:lvl3pPr>
            <a:lvl4pPr algn="just">
              <a:defRPr sz="1100"/>
            </a:lvl4pPr>
            <a:lvl5pPr algn="just"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AEEE-9185-467D-8A38-B1DE7B59785B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200" y="1143000"/>
            <a:ext cx="5793317" cy="6397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200" y="1905000"/>
            <a:ext cx="5793317" cy="42672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143000"/>
            <a:ext cx="5795433" cy="6397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1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905000"/>
            <a:ext cx="5795433" cy="42672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FB64-D22E-4E96-9CBC-C0B08AD91044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66CCD-01EA-4366-B108-929BE5DEF37D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666AD-84B4-4A9E-972F-3BB18FF9DE46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034990"/>
            <a:ext cx="4011084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5BB2-A4B3-417F-A494-A07C9E0A9DD9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967228"/>
            <a:ext cx="7315200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0261E-B6B6-489E-A9D4-2258415AA9DC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00"/>
          <p:cNvSpPr>
            <a:spLocks noChangeArrowheads="1"/>
          </p:cNvSpPr>
          <p:nvPr/>
        </p:nvSpPr>
        <p:spPr bwMode="auto">
          <a:xfrm>
            <a:off x="0" y="990600"/>
            <a:ext cx="12192000" cy="36576"/>
          </a:xfrm>
          <a:prstGeom prst="rect">
            <a:avLst/>
          </a:prstGeom>
          <a:solidFill>
            <a:srgbClr val="E50000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>
              <a:solidFill>
                <a:srgbClr val="C4261D"/>
              </a:solidFill>
            </a:endParaRPr>
          </a:p>
        </p:txBody>
      </p:sp>
      <p:sp>
        <p:nvSpPr>
          <p:cNvPr id="10" name="Rectangle 300"/>
          <p:cNvSpPr>
            <a:spLocks noChangeArrowheads="1"/>
          </p:cNvSpPr>
          <p:nvPr/>
        </p:nvSpPr>
        <p:spPr bwMode="auto">
          <a:xfrm>
            <a:off x="0" y="6534151"/>
            <a:ext cx="10704576" cy="17463"/>
          </a:xfrm>
          <a:prstGeom prst="rect">
            <a:avLst/>
          </a:prstGeom>
          <a:solidFill>
            <a:srgbClr val="E50000"/>
          </a:solidFill>
          <a:ln w="0">
            <a:solidFill>
              <a:srgbClr val="E5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>
              <a:solidFill>
                <a:srgbClr val="C4261D"/>
              </a:solidFill>
            </a:endParaRPr>
          </a:p>
        </p:txBody>
      </p:sp>
      <p:pic>
        <p:nvPicPr>
          <p:cNvPr id="7" name="Picture 6" descr="sug_logo.wm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03200" y="152401"/>
            <a:ext cx="2509211" cy="685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349035" y="381000"/>
            <a:ext cx="12266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CC3300"/>
                </a:solidFill>
                <a:latin typeface="+mj-lt"/>
              </a:rPr>
              <a:t>www.nslsugars.com</a:t>
            </a:r>
          </a:p>
        </p:txBody>
      </p:sp>
      <p:pic>
        <p:nvPicPr>
          <p:cNvPr id="11" name="Picture 10" descr="Template_2.wm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871200" y="6251928"/>
            <a:ext cx="1156269" cy="4536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74639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200" y="1143000"/>
            <a:ext cx="1168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3200" y="6477000"/>
            <a:ext cx="28448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E9BD2-CBD0-466D-BAEB-E489B442C348}" type="datetime1">
              <a:rPr lang="en-US" smtClean="0"/>
              <a:pPr/>
              <a:t>6/30/26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264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r"/>
  </p:transition>
  <p:hf hdr="0" ftr="0" dt="0"/>
  <p:txStyles>
    <p:titleStyle>
      <a:lvl1pPr marL="0" algn="ctr" defTabSz="914400" rtl="0" eaLnBrk="1" latinLnBrk="0" hangingPunct="1">
        <a:spcBef>
          <a:spcPct val="0"/>
        </a:spcBef>
        <a:buNone/>
        <a:defRPr lang="en-US" sz="2400" b="1" kern="1200" dirty="0" smtClean="0">
          <a:solidFill>
            <a:srgbClr val="C00000"/>
          </a:solidFill>
          <a:latin typeface="+mj-lt"/>
          <a:ea typeface="+mn-ea"/>
          <a:cs typeface="+mn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110000"/>
        <a:buFontTx/>
        <a:buBlip>
          <a:blip r:embed="rId15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0000"/>
        </a:buClr>
        <a:buFont typeface="Wingdings" pitchFamily="2" charset="2"/>
        <a:buChar char="Ø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114800" y="2971800"/>
            <a:ext cx="6324600" cy="1524000"/>
          </a:xfrm>
        </p:spPr>
        <p:txBody>
          <a:bodyPr/>
          <a:lstStyle/>
          <a:p>
            <a:r>
              <a:rPr lang="en-US" sz="4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NSL Sugars Limited, Unit-III, Jay Mahesh</a:t>
            </a:r>
            <a:br>
              <a:rPr lang="en-US" sz="400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endParaRPr lang="en-US" sz="400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E557A2-6824-760B-ACCD-FA212A3BB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5D9761-A9DC-701D-DF4A-F36614DBF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5337" y="1707863"/>
            <a:ext cx="5128501" cy="38463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DADDDB-9731-4E41-37F7-FC02A54399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94759" y="1707863"/>
            <a:ext cx="5128503" cy="38463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D207DD7-24CD-A2B3-BAF6-EFFFC15417FD}"/>
              </a:ext>
            </a:extLst>
          </p:cNvPr>
          <p:cNvSpPr/>
          <p:nvPr/>
        </p:nvSpPr>
        <p:spPr>
          <a:xfrm>
            <a:off x="2784911" y="6195302"/>
            <a:ext cx="66121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Picture 8: (a) &amp; (b) Sugar Godown Rainwater drain Pipes at Jay Mahesh Unit</a:t>
            </a:r>
          </a:p>
        </p:txBody>
      </p:sp>
    </p:spTree>
    <p:extLst>
      <p:ext uri="{BB962C8B-B14F-4D97-AF65-F5344CB8AC3E}">
        <p14:creationId xmlns:p14="http://schemas.microsoft.com/office/powerpoint/2010/main" val="2574955586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97AD6-A090-DE1F-6E85-D0F7A3972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8FD92A-9216-157B-B8FE-D4F711C5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1C810B-02B3-70E9-9801-C6D9AD16D010}"/>
              </a:ext>
            </a:extLst>
          </p:cNvPr>
          <p:cNvSpPr/>
          <p:nvPr/>
        </p:nvSpPr>
        <p:spPr>
          <a:xfrm>
            <a:off x="3468029" y="6138933"/>
            <a:ext cx="5943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Picture 9: Mill Section Rainwater Collection System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E65E002-4E0B-217A-A8E4-95257126354A}"/>
              </a:ext>
            </a:extLst>
          </p:cNvPr>
          <p:cNvSpPr txBox="1">
            <a:spLocks/>
          </p:cNvSpPr>
          <p:nvPr/>
        </p:nvSpPr>
        <p:spPr>
          <a:xfrm>
            <a:off x="2438400" y="304800"/>
            <a:ext cx="7620000" cy="563561"/>
          </a:xfrm>
          <a:prstGeom prst="rect">
            <a:avLst/>
          </a:prstGeom>
        </p:spPr>
        <p:txBody>
          <a:bodyPr/>
          <a:lstStyle>
            <a:lvl1pPr marL="0" algn="ctr" defTabSz="914400" rtl="0" eaLnBrk="1" latinLnBrk="0" hangingPunct="1">
              <a:spcBef>
                <a:spcPct val="0"/>
              </a:spcBef>
              <a:buNone/>
              <a:defRPr lang="en-US" sz="2400" b="1" kern="1200" dirty="0" smtClean="0">
                <a:solidFill>
                  <a:srgbClr val="C00000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Rainwater Harvesting Unit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F64FB85-6101-E4C5-0B4F-9E5340557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5424" y="3262931"/>
            <a:ext cx="1315634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DCE140-23A2-B3FB-09D2-25C93DF45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094" y="1116049"/>
            <a:ext cx="6676660" cy="500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86474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487130-DC4A-4B12-0889-84B7076AC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112A02-DF38-50D7-5078-64921D339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13129" y="1772928"/>
            <a:ext cx="4853568" cy="36401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A60402-402A-20D2-C126-4C6EECCFD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68128" y="1772928"/>
            <a:ext cx="4853568" cy="364017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5C83F3C-5F25-9BC9-8679-E597CB2A02AB}"/>
              </a:ext>
            </a:extLst>
          </p:cNvPr>
          <p:cNvSpPr/>
          <p:nvPr/>
        </p:nvSpPr>
        <p:spPr>
          <a:xfrm>
            <a:off x="3468029" y="6138933"/>
            <a:ext cx="5943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Picture 10: Bore wells installed in the Jay Mahesh Unit premises</a:t>
            </a:r>
          </a:p>
        </p:txBody>
      </p:sp>
    </p:spTree>
    <p:extLst>
      <p:ext uri="{BB962C8B-B14F-4D97-AF65-F5344CB8AC3E}">
        <p14:creationId xmlns:p14="http://schemas.microsoft.com/office/powerpoint/2010/main" val="2983051591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 descr="Thank You - Lamar Univer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120" y="2240924"/>
            <a:ext cx="5091760" cy="237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841724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AE565-1775-9E77-AA3B-8CA7E1930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274639"/>
            <a:ext cx="7620000" cy="646331"/>
          </a:xfrm>
        </p:spPr>
        <p:txBody>
          <a:bodyPr/>
          <a:lstStyle/>
          <a:p>
            <a:r>
              <a:rPr lang="en-US" sz="3600" dirty="0"/>
              <a:t>UWR Basic Details</a:t>
            </a:r>
            <a:endParaRPr lang="en-IN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552AC5-2913-C321-7A61-DDB5C80EA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38C2E4-18C1-4F54-1CCF-94FFE4214DF0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628900"/>
            <a:ext cx="29718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2096C5-EEC9-FD35-1051-1BBBA1B74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724" y="1066800"/>
            <a:ext cx="6692276" cy="46760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C57722-F1A5-3A99-DF02-19B8B7BCAF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206"/>
          <a:stretch>
            <a:fillRect/>
          </a:stretch>
        </p:blipFill>
        <p:spPr>
          <a:xfrm>
            <a:off x="5572010" y="5715000"/>
            <a:ext cx="6315190" cy="44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28930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F6EFB-74F7-7574-2A0E-DA4367593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B36D3A-FB7F-D3FF-73EF-B279B2F2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982E13-E14B-7FE5-E25D-13C4477266BE}"/>
              </a:ext>
            </a:extLst>
          </p:cNvPr>
          <p:cNvSpPr/>
          <p:nvPr/>
        </p:nvSpPr>
        <p:spPr>
          <a:xfrm>
            <a:off x="4606707" y="6140917"/>
            <a:ext cx="34840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Picture 1: Location of Jay Mahesh Unit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1CD584-252D-AD4C-1710-21AD95869C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4" r="16932"/>
          <a:stretch/>
        </p:blipFill>
        <p:spPr bwMode="auto">
          <a:xfrm>
            <a:off x="3306017" y="1143000"/>
            <a:ext cx="5914183" cy="4951063"/>
          </a:xfrm>
          <a:prstGeom prst="rect">
            <a:avLst/>
          </a:prstGeom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205659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905000" y="6165184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Picture 2 (a) : Cane crushing sections &amp; Picture 2 (b) Sugar processing section of Jay Mahesh Unit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45622"/>
            <a:ext cx="3696658" cy="49288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E1B6CB-0D0E-E61C-C259-6987137FFF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295400"/>
            <a:ext cx="579120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35688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8353" y="5909846"/>
            <a:ext cx="9601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Picture 3: Sugar Godown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2374E7-CA24-97F2-1CA8-138D4FA1C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818" y="1397465"/>
            <a:ext cx="9601200" cy="431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98532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443496" y="6019800"/>
            <a:ext cx="29564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Picture 4: Water treatment plant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295400"/>
            <a:ext cx="5994400" cy="4495800"/>
          </a:xfrm>
          <a:prstGeom prst="rect">
            <a:avLst/>
          </a:prstGeom>
        </p:spPr>
      </p:pic>
      <p:sp>
        <p:nvSpPr>
          <p:cNvPr id="7" name="AutoShape 2" descr="blob:https://web.whatsapp.com/6bbf9b87-1cf6-41f8-b5c7-22776ec2dc1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945465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362200" y="5943600"/>
            <a:ext cx="69029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Picture 5: (a) Equalization Tank and (b) Buffer Tank installed at Jay Mahesh Unit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BCA4C3-9CC4-313A-A981-74779B2C2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996" y="1295400"/>
            <a:ext cx="3353403" cy="45215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98FC84-29A7-316A-96A8-62607A70D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1407" y="1295400"/>
            <a:ext cx="4892187" cy="449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1767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955C-93D7-3D21-8DD4-F3457D09C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72EAD3-7BF5-5429-28EE-A58012DED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8A046D-16D5-6DF6-E9FC-68F11434FCA8}"/>
              </a:ext>
            </a:extLst>
          </p:cNvPr>
          <p:cNvSpPr/>
          <p:nvPr/>
        </p:nvSpPr>
        <p:spPr>
          <a:xfrm>
            <a:off x="3276600" y="5957840"/>
            <a:ext cx="6096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Picture 6: Piezometers installed at NSL Sugars Jay Mahesh Unit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C4E9E19-8878-3A90-22A6-261D84B91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5424" y="3262931"/>
            <a:ext cx="1315634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037A68-F9DA-5839-57AB-1AE602F1A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0906" y="1746825"/>
            <a:ext cx="4721936" cy="3541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985E0A-E272-3B7E-BF54-6F87D99C9C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05759" y="1735707"/>
            <a:ext cx="4721934" cy="354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45033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7BC235-F33E-0AF5-C38C-C5A38B16B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03354F-4376-ED97-D22E-269BED0AB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104900"/>
            <a:ext cx="6756400" cy="50673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E4E531-EAD6-D5E0-618F-595C0B50AA49}"/>
              </a:ext>
            </a:extLst>
          </p:cNvPr>
          <p:cNvSpPr/>
          <p:nvPr/>
        </p:nvSpPr>
        <p:spPr>
          <a:xfrm>
            <a:off x="3718869" y="6214646"/>
            <a:ext cx="35201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Picture 7: (a) Rainwater Collection Tank</a:t>
            </a:r>
          </a:p>
        </p:txBody>
      </p:sp>
    </p:spTree>
    <p:extLst>
      <p:ext uri="{BB962C8B-B14F-4D97-AF65-F5344CB8AC3E}">
        <p14:creationId xmlns:p14="http://schemas.microsoft.com/office/powerpoint/2010/main" val="3302988292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NSL Suga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30271</TotalTime>
  <Words>148</Words>
  <Application>Microsoft Macintosh PowerPoint</Application>
  <PresentationFormat>Widescreen</PresentationFormat>
  <Paragraphs>27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Helvetica</vt:lpstr>
      <vt:lpstr>Humanst521 BT</vt:lpstr>
      <vt:lpstr>Wingdings</vt:lpstr>
      <vt:lpstr>NSL Sugars</vt:lpstr>
      <vt:lpstr>NSL Sugars Limited, Unit-III, Jay Mahesh </vt:lpstr>
      <vt:lpstr>UWR Basic Details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Sugar Complex</dc:title>
  <dc:creator>Ashish</dc:creator>
  <cp:lastModifiedBy>Shivani Chauhan</cp:lastModifiedBy>
  <cp:revision>2869</cp:revision>
  <cp:lastPrinted>2012-05-10T14:14:25Z</cp:lastPrinted>
  <dcterms:created xsi:type="dcterms:W3CDTF">2006-08-16T00:00:00Z</dcterms:created>
  <dcterms:modified xsi:type="dcterms:W3CDTF">2026-06-30T10:17:28Z</dcterms:modified>
</cp:coreProperties>
</file>